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933" r:id="rId3"/>
    <p:sldId id="934" r:id="rId4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1E442"/>
    <a:srgbClr val="0000FF"/>
    <a:srgbClr val="6600FF"/>
    <a:srgbClr val="FF3300"/>
    <a:srgbClr val="72AF2F"/>
    <a:srgbClr val="FFFFCC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883" autoAdjust="0"/>
    <p:restoredTop sz="97931" autoAdjust="0"/>
  </p:normalViewPr>
  <p:slideViewPr>
    <p:cSldViewPr snapToGrid="0">
      <p:cViewPr varScale="1">
        <p:scale>
          <a:sx n="105" d="100"/>
          <a:sy n="105" d="100"/>
        </p:scale>
        <p:origin x="78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288" y="-468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4/14/2024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4/14/2024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S5-241820, SA5#154, 15 – 19 April 2024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2024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6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102" y="2792978"/>
            <a:ext cx="9440324" cy="146843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800" b="1" dirty="0"/>
              <a:t>SA5 Charging workplan for Rel-19</a:t>
            </a:r>
            <a:br>
              <a:rPr lang="en-GB" sz="4800" b="1" i="1" dirty="0"/>
            </a:b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667" dirty="0"/>
              <a:t>Gerald Görmer</a:t>
            </a:r>
            <a:r>
              <a:rPr lang="en-US" altLang="en-US" sz="2400" dirty="0">
                <a:latin typeface="Arial" charset="0"/>
              </a:rPr>
              <a:t>, 3GPP </a:t>
            </a:r>
            <a:r>
              <a:rPr lang="en-GB" altLang="zh-CN" sz="2400" dirty="0">
                <a:latin typeface="Arial" charset="0"/>
              </a:rPr>
              <a:t>SA5 SWG CH Chair, </a:t>
            </a:r>
            <a:br>
              <a:rPr lang="en-GB" altLang="zh-CN" sz="2400" dirty="0">
                <a:latin typeface="Arial" charset="0"/>
              </a:rPr>
            </a:br>
            <a:r>
              <a:rPr lang="en-GB" altLang="zh-CN" sz="2400" dirty="0">
                <a:latin typeface="Arial" charset="0"/>
              </a:rPr>
              <a:t>MATRIXX Software</a:t>
            </a:r>
            <a:endParaRPr lang="en-US" altLang="en-US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FB55EA5-4140-4B07-8A8D-46DBB489E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study progress (SID) 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155289B4-891B-4BC4-B5C5-58465177FF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SA5#154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AC281DB3-2305-B350-3AD5-62433E8327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451343"/>
              </p:ext>
            </p:extLst>
          </p:nvPr>
        </p:nvGraphicFramePr>
        <p:xfrm>
          <a:off x="448235" y="1506071"/>
          <a:ext cx="11358284" cy="3566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21029">
                  <a:extLst>
                    <a:ext uri="{9D8B030D-6E8A-4147-A177-3AD203B41FA5}">
                      <a16:colId xmlns:a16="http://schemas.microsoft.com/office/drawing/2014/main" val="2748291217"/>
                    </a:ext>
                  </a:extLst>
                </a:gridCol>
                <a:gridCol w="1823883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1212887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1021093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5047720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31672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</a:tblGrid>
              <a:tr h="5283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STATUS: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SID proposal (SP)/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SID (SID)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CH SID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S5-241467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 New SID on Charging Aspects of CAPIF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0858930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S5-241605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energy efficiency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656162947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S5-241648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of next generation real time communication services phase 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Mobile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571173363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S5-241742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for indirect network sharing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74093387"/>
                  </a:ext>
                </a:extLst>
              </a:tr>
              <a:tr h="434547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S5-241779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Study on charging aspects of satellite access Phase 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CATT, CSCN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S5-241815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457200" rtl="0" eaLnBrk="1" fontAlgn="ctr" latinLnBrk="0" hangingPunct="1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SID on Charging Aspects for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VoNR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3099688"/>
                  </a:ext>
                </a:extLst>
              </a:tr>
              <a:tr h="38754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S5-241672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Discussion on charging between satellite network operator and terrestrial network operator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CSCN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539508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5632650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623FDB-E699-1996-DD6D-CAE27097E6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B768F818-C8C8-FFC5-FE6F-0B06D9285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dirty="0"/>
              <a:t>SA5 CH Rel-19 </a:t>
            </a:r>
            <a:r>
              <a:rPr lang="en-US" altLang="zh-CN" dirty="0"/>
              <a:t>work </a:t>
            </a:r>
            <a:r>
              <a:rPr lang="en-US" dirty="0"/>
              <a:t>progress (WID)</a:t>
            </a:r>
          </a:p>
        </p:txBody>
      </p:sp>
      <p:sp>
        <p:nvSpPr>
          <p:cNvPr id="5" name="内容占位符 2">
            <a:extLst>
              <a:ext uri="{FF2B5EF4-FFF2-40B4-BE49-F238E27FC236}">
                <a16:creationId xmlns:a16="http://schemas.microsoft.com/office/drawing/2014/main" id="{D3352D8A-8450-B30A-431A-9E189ADAC1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0753" y="5363208"/>
            <a:ext cx="11183938" cy="426086"/>
          </a:xfrm>
          <a:effectLst/>
        </p:spPr>
        <p:txBody>
          <a:bodyPr/>
          <a:lstStyle/>
          <a:p>
            <a:pPr marL="609600" lvl="1" indent="0">
              <a:buNone/>
            </a:pPr>
            <a:r>
              <a:rPr lang="en-GB" altLang="en-US" sz="2000" dirty="0"/>
              <a:t>Non exhausted lists of collected proposals for Rel-19 at SA5#154</a:t>
            </a:r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745F2EF-51A9-A559-F627-1A2F62C2B9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0829446"/>
              </p:ext>
            </p:extLst>
          </p:nvPr>
        </p:nvGraphicFramePr>
        <p:xfrm>
          <a:off x="448235" y="1506071"/>
          <a:ext cx="11358283" cy="24914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6749">
                  <a:extLst>
                    <a:ext uri="{9D8B030D-6E8A-4147-A177-3AD203B41FA5}">
                      <a16:colId xmlns:a16="http://schemas.microsoft.com/office/drawing/2014/main" val="513062566"/>
                    </a:ext>
                  </a:extLst>
                </a:gridCol>
                <a:gridCol w="2302193">
                  <a:extLst>
                    <a:ext uri="{9D8B030D-6E8A-4147-A177-3AD203B41FA5}">
                      <a16:colId xmlns:a16="http://schemas.microsoft.com/office/drawing/2014/main" val="1017509966"/>
                    </a:ext>
                  </a:extLst>
                </a:gridCol>
                <a:gridCol w="889512">
                  <a:extLst>
                    <a:ext uri="{9D8B030D-6E8A-4147-A177-3AD203B41FA5}">
                      <a16:colId xmlns:a16="http://schemas.microsoft.com/office/drawing/2014/main" val="2301342900"/>
                    </a:ext>
                  </a:extLst>
                </a:gridCol>
                <a:gridCol w="994827">
                  <a:extLst>
                    <a:ext uri="{9D8B030D-6E8A-4147-A177-3AD203B41FA5}">
                      <a16:colId xmlns:a16="http://schemas.microsoft.com/office/drawing/2014/main" val="4107518264"/>
                    </a:ext>
                  </a:extLst>
                </a:gridCol>
                <a:gridCol w="4843669">
                  <a:extLst>
                    <a:ext uri="{9D8B030D-6E8A-4147-A177-3AD203B41FA5}">
                      <a16:colId xmlns:a16="http://schemas.microsoft.com/office/drawing/2014/main" val="349409395"/>
                    </a:ext>
                  </a:extLst>
                </a:gridCol>
                <a:gridCol w="1761333">
                  <a:extLst>
                    <a:ext uri="{9D8B030D-6E8A-4147-A177-3AD203B41FA5}">
                      <a16:colId xmlns:a16="http://schemas.microsoft.com/office/drawing/2014/main" val="1252838733"/>
                    </a:ext>
                  </a:extLst>
                </a:gridCol>
              </a:tblGrid>
              <a:tr h="594872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NB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DE" sz="1000" u="none" strike="noStrike" dirty="0">
                          <a:effectLst/>
                        </a:rPr>
                        <a:t> </a:t>
                      </a:r>
                      <a:r>
                        <a:rPr lang="en-GB" sz="1000" u="none" strike="noStrike" dirty="0">
                          <a:effectLst/>
                        </a:rPr>
                        <a:t>STATUS:</a:t>
                      </a:r>
                      <a:br>
                        <a:rPr lang="en-GB" sz="1000" u="none" strike="noStrike" dirty="0">
                          <a:effectLst/>
                        </a:rPr>
                      </a:br>
                      <a:r>
                        <a:rPr lang="en-GB" sz="1000" u="none" strike="noStrike" dirty="0">
                          <a:effectLst/>
                        </a:rPr>
                        <a:t>Discussion paper (DP)/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WID proposal (WP)/</a:t>
                      </a:r>
                    </a:p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Approved WID (WID)</a:t>
                      </a:r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 fontAlgn="ctr"/>
                      <a:endParaRPr lang="en-DE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Related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SID/WID </a:t>
                      </a:r>
                      <a:r>
                        <a:rPr lang="en-GB" sz="1000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Tdoc</a:t>
                      </a:r>
                      <a:endParaRPr lang="en-GB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b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GB" sz="10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Acronym</a:t>
                      </a:r>
                      <a:endParaRPr lang="en-DE" sz="10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u="none" strike="noStrike" dirty="0">
                          <a:effectLst/>
                        </a:rPr>
                        <a:t>Description</a:t>
                      </a:r>
                      <a:endParaRPr lang="en-GB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Moderator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35436925"/>
                  </a:ext>
                </a:extLst>
              </a:tr>
              <a:tr h="359228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sng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S5-241466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Rel-19 New WID on CHF Segmentation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603165272"/>
                  </a:ext>
                </a:extLst>
              </a:tr>
              <a:tr h="4245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DP+WP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S5-241586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Rel-19 New WID on Charging Aspects of Ranging and </a:t>
                      </a:r>
                      <a:r>
                        <a:rPr lang="en-GB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Sidelink</a:t>
                      </a: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Positioning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China Telecom Corporation Ltd.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63407928"/>
                  </a:ext>
                </a:extLst>
              </a:tr>
              <a:tr h="2721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S5-241743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charging enhancement for application functions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  <a:endParaRPr lang="en-GB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814835495"/>
                  </a:ext>
                </a:extLst>
              </a:tr>
              <a:tr h="348343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S5-241744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New WID on charging enhancement for disaster roaming</a:t>
                      </a:r>
                      <a:endParaRPr lang="en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Ericsson LM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428089895"/>
                  </a:ext>
                </a:extLst>
              </a:tr>
              <a:tr h="315686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DP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200" b="0" i="0" u="sng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rPr>
                        <a:t>S5-241476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200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endParaRPr lang="en-DE" sz="12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l" defTabSz="1219170" rtl="0" eaLnBrk="1" fontAlgn="ctr" latinLnBrk="0" hangingPunct="1">
                        <a:spcAft>
                          <a:spcPts val="900"/>
                        </a:spcAft>
                      </a:pPr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Discussion paper on remaining solutions from TR 32.847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MATRIXX Software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5700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5234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393</TotalTime>
  <Words>314</Words>
  <Application>Microsoft Office PowerPoint</Application>
  <PresentationFormat>Widescreen</PresentationFormat>
  <Paragraphs>95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Office Theme</vt:lpstr>
      <vt:lpstr>   SA5 Charging workplan for Rel-19  </vt:lpstr>
      <vt:lpstr>SA5 CH Rel-19 study progress (SID) </vt:lpstr>
      <vt:lpstr>SA5 CH Rel-19 work progress (WID)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Gerald Goermer</cp:lastModifiedBy>
  <cp:revision>3738</cp:revision>
  <dcterms:created xsi:type="dcterms:W3CDTF">2008-08-30T09:32:10Z</dcterms:created>
  <dcterms:modified xsi:type="dcterms:W3CDTF">2024-04-14T05:38:14Z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(3)tmCPK8HO7dbJwe+S+JQI+yP3SRyF6DbGAcGXIZ4ZZrOZooHB/NBRBE13Qj4E5g/h8JYcb93L
MirC1+1p8NwKb+HAHxWc6dqaCbo0odwBpmw4g1P6Z5Yr6aGf2OM5dnsHo9TcPOvaFm5xtK92
2qaj9sQOFv4rGTIsF21LP0oiBi8EBlwfB6Iw03YKM917U+ZbiE2RrbR4ZpY8F98u93YRfY2S
PG6/K/Q77fK8FqFWjT</vt:lpwstr>
  </property>
  <property fmtid="{D5CDD505-2E9C-101B-9397-08002B2CF9AE}" pid="3" name="_2015_ms_pID_7253431">
    <vt:lpwstr>RHRIQyn7CoFtu3D83wSImP6FHd0/puAJyvXo4yTcNu6CV7wiZR39+4
Zxz2QkKEu1UGFwP674j8cSqkGVix7es0T0NnSRzlz3WIPbTudJ8hMzq/NTsDfWBu7BJy59Fr
RvMIvKIJZ6HwO9f3mp5dajIWn6zAdlDvfjJ4uDRhnB20CETwJhaJa77bahWIb/OlihGy0Yep
uFor+zy7dF2pbP0ENVptkdAdZ/WxiddEss27</vt:lpwstr>
  </property>
  <property fmtid="{D5CDD505-2E9C-101B-9397-08002B2CF9AE}" pid="4" name="_2015_ms_pID_7253432">
    <vt:lpwstr>Mg==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1698067796</vt:lpwstr>
  </property>
</Properties>
</file>